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99" r:id="rId3"/>
    <p:sldId id="257" r:id="rId4"/>
    <p:sldId id="288" r:id="rId5"/>
    <p:sldId id="285" r:id="rId6"/>
    <p:sldId id="286" r:id="rId7"/>
    <p:sldId id="28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97" r:id="rId16"/>
    <p:sldId id="300" r:id="rId17"/>
    <p:sldId id="267" r:id="rId18"/>
    <p:sldId id="293" r:id="rId19"/>
    <p:sldId id="295" r:id="rId20"/>
    <p:sldId id="292" r:id="rId21"/>
    <p:sldId id="268" r:id="rId22"/>
    <p:sldId id="298" r:id="rId23"/>
    <p:sldId id="271" r:id="rId24"/>
    <p:sldId id="283" r:id="rId25"/>
    <p:sldId id="284" r:id="rId26"/>
    <p:sldId id="276" r:id="rId27"/>
    <p:sldId id="277" r:id="rId28"/>
    <p:sldId id="278" r:id="rId29"/>
    <p:sldId id="279" r:id="rId30"/>
    <p:sldId id="280" r:id="rId31"/>
    <p:sldId id="269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69575424"/>
        <c:axId val="69576960"/>
      </c:scatterChart>
      <c:valAx>
        <c:axId val="69575424"/>
        <c:scaling>
          <c:orientation val="minMax"/>
          <c:max val="2015"/>
          <c:min val="195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9576960"/>
        <c:crosses val="autoZero"/>
        <c:crossBetween val="midCat"/>
        <c:majorUnit val="5"/>
        <c:minorUnit val="1"/>
      </c:valAx>
      <c:valAx>
        <c:axId val="6957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9575424"/>
        <c:crosses val="autoZero"/>
        <c:crossBetween val="midCat"/>
      </c:valAx>
    </c:plotArea>
    <c:plotVisOnly val="1"/>
    <c:dispBlanksAs val="gap"/>
    <c:showDLblsOverMax val="0"/>
  </c:chart>
  <c:spPr>
    <a:solidFill>
      <a:srgbClr val="002060"/>
    </a:solidFill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No. of Books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Books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1957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>
                  <c:v>1980</c:v>
                </c:pt>
                <c:pt idx="6">
                  <c:v>1985</c:v>
                </c:pt>
                <c:pt idx="7">
                  <c:v>1990</c:v>
                </c:pt>
                <c:pt idx="8">
                  <c:v>1995</c:v>
                </c:pt>
                <c:pt idx="9">
                  <c:v>2000</c:v>
                </c:pt>
                <c:pt idx="10">
                  <c:v>2005</c:v>
                </c:pt>
                <c:pt idx="11">
                  <c:v>2010</c:v>
                </c:pt>
                <c:pt idx="12">
                  <c:v>2015</c:v>
                </c:pt>
                <c:pt idx="13">
                  <c:v>2018-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622</c:v>
                </c:pt>
                <c:pt idx="1">
                  <c:v>2930</c:v>
                </c:pt>
                <c:pt idx="2">
                  <c:v>5220</c:v>
                </c:pt>
                <c:pt idx="3">
                  <c:v>8452</c:v>
                </c:pt>
                <c:pt idx="4">
                  <c:v>11257</c:v>
                </c:pt>
                <c:pt idx="5">
                  <c:v>13330</c:v>
                </c:pt>
                <c:pt idx="6">
                  <c:v>15890</c:v>
                </c:pt>
                <c:pt idx="7">
                  <c:v>20752</c:v>
                </c:pt>
                <c:pt idx="8">
                  <c:v>22382</c:v>
                </c:pt>
                <c:pt idx="9">
                  <c:v>26373</c:v>
                </c:pt>
                <c:pt idx="10">
                  <c:v>28234</c:v>
                </c:pt>
                <c:pt idx="11">
                  <c:v>30146</c:v>
                </c:pt>
                <c:pt idx="12">
                  <c:v>33201</c:v>
                </c:pt>
                <c:pt idx="13">
                  <c:v>38125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33-40D6-8119-115515389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62079624"/>
        <c:axId val="262078312"/>
      </c:lineChart>
      <c:catAx>
        <c:axId val="26207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2078312"/>
        <c:crosses val="autoZero"/>
        <c:auto val="1"/>
        <c:lblAlgn val="ctr"/>
        <c:lblOffset val="100"/>
        <c:noMultiLvlLbl val="0"/>
      </c:catAx>
      <c:valAx>
        <c:axId val="262078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207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255B8-EEE4-41E0-B1D5-7B86302D062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BE91A-F535-480B-A8EA-2264404236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6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6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5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10A8-EBA8-4181-B215-37E9A7D4D88E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CBF0-7BEB-4C5D-B9D6-B38844670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35696" y="2564904"/>
            <a:ext cx="57331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54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65392" y="685800"/>
            <a:ext cx="261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Library Hour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33928"/>
              </p:ext>
            </p:extLst>
          </p:nvPr>
        </p:nvGraphicFramePr>
        <p:xfrm>
          <a:off x="457200" y="1905000"/>
          <a:ext cx="8229600" cy="2286000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76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Reading Room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Circulation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Monday to Friday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am to 6.30 pm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am to 4 pm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Saturday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am to 4 pm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am to 1.30 pm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Sunday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6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6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pic>
        <p:nvPicPr>
          <p:cNvPr id="3" name="Picture 2" descr="C:\Users\Library4\Desktop\Library Photos\IMG_20160804_144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286676" cy="464347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7910" y="628234"/>
            <a:ext cx="8534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Room (288 m</a:t>
            </a:r>
            <a:r>
              <a:rPr lang="en-US" sz="3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76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653930"/>
            <a:ext cx="8072494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Reference Section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Some Prominent Titles: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9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Encyclopedia Britannica (15th ed. 1983)</a:t>
            </a:r>
          </a:p>
          <a:p>
            <a:pPr marL="285750" marR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McGraw-Hill Encyclopedia of Science and Technology (1960)</a:t>
            </a:r>
          </a:p>
          <a:p>
            <a:pPr marL="285750" marR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Oxford English Dictionary (1933)</a:t>
            </a:r>
          </a:p>
          <a:p>
            <a:pPr marL="285750" marR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Encyclopedia of Religion and Ethics (1959)</a:t>
            </a:r>
          </a:p>
          <a:p>
            <a:pPr marL="285750" marR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Wealth of India (1985)</a:t>
            </a:r>
          </a:p>
          <a:p>
            <a:pPr marL="285750" marR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Cultural Heritage of India (1975)</a:t>
            </a:r>
          </a:p>
          <a:p>
            <a:pPr marL="285750" marR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Encyclopedia of The World and its People (1978)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Britannica ready reference encyclopedia (2005)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Gazetteer of The World (1988)</a:t>
            </a:r>
          </a:p>
        </p:txBody>
      </p:sp>
    </p:spTree>
    <p:extLst>
      <p:ext uri="{BB962C8B-B14F-4D97-AF65-F5344CB8AC3E}">
        <p14:creationId xmlns:p14="http://schemas.microsoft.com/office/powerpoint/2010/main" val="24731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36753" y="628233"/>
            <a:ext cx="828680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Journal/ Magazines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Some Prominent Titles: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Anustup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Boiyer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Contemporary Education Dialogue • Contemporary Voice of Dalit • Current Science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Down to Earth • Economic and Political Weekly • History and Sociology of South Asia • India Today • Indian Economic and Social History Review • Indian Historical Review • Indian Literature • Journal of Land and Rural Studies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Kurukshetra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National Geographic Magazine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Prabuddha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Bharata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Samvit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Sanctuary • Science &amp; Culture • Science Reporter • Studies in History • Studies in Indian Politics • Studies in Microeconomics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Udbodhan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Visvabani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Yojana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pic>
        <p:nvPicPr>
          <p:cNvPr id="3" name="Picture 2" descr="C:\Users\Library4\Desktop\Library Photos\IMG_16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6786610" cy="442915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14414" y="571480"/>
            <a:ext cx="6810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Display Stand for Journal/ Magazines</a:t>
            </a:r>
          </a:p>
        </p:txBody>
      </p:sp>
    </p:spTree>
    <p:extLst>
      <p:ext uri="{BB962C8B-B14F-4D97-AF65-F5344CB8AC3E}">
        <p14:creationId xmlns:p14="http://schemas.microsoft.com/office/powerpoint/2010/main" val="15686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48216" y="571480"/>
            <a:ext cx="5542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User-friendly Web OPAC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7" y="1484784"/>
            <a:ext cx="8521799" cy="479117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7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03225" y="695274"/>
            <a:ext cx="7553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Mobile Application of the Web OPAC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2429214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500042"/>
            <a:ext cx="7190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Online Database N-LIST (INFLIBNET)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7072362" cy="428628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4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90034" y="500042"/>
            <a:ext cx="49247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Oxford Scholarship Online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8352928" cy="4696229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8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91403" y="500042"/>
            <a:ext cx="43220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McGrawHill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59" y="1412776"/>
            <a:ext cx="8546995" cy="4805338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pic>
        <p:nvPicPr>
          <p:cNvPr id="4" name="Picture 3" descr="C:\Users\Library4\Downloads\MOPAC 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67" y="1280478"/>
            <a:ext cx="4863465" cy="4297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0615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86303" y="500042"/>
            <a:ext cx="2932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SAGE Journals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77" y="1484784"/>
            <a:ext cx="8161759" cy="4588749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5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88607" y="571504"/>
            <a:ext cx="71384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New Digital Library Interface (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DSpace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8769" y="1556792"/>
            <a:ext cx="7802775" cy="460851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6903" y="571504"/>
            <a:ext cx="71465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Institutional Digital Repository (GSDL)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7258384" cy="442915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3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pic>
        <p:nvPicPr>
          <p:cNvPr id="5" name="Picture 4" descr="C:\Users\Library4\Desktop\Library Photos\2016-08-27-17-21-03-8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6929486" cy="3857652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868" y="57148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 Talk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1000" y="533400"/>
            <a:ext cx="838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Progress of the Library in Last Five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System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students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more than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books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Journals, and 1 National News Paper.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a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server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 2.0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Open Source ILMS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Library Software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DSpace</a:t>
            </a:r>
            <a:endParaRPr lang="en-US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Hosting the new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OPAC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MOPAC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Initiation of user portal to submit their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Books and Journals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 of various Fund like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CPE, DST, BSR, RUSA, PC Chandra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Gyandhara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40084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548640"/>
            <a:ext cx="845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Progress of 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Library … </a:t>
            </a:r>
          </a:p>
          <a:p>
            <a:pPr lvl="0"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the area of the Library.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facility in the Reading Room.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new extension services like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Talk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Exhibition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space for the users. Presently, almost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floor area of the Library is open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student.</a:t>
            </a:r>
          </a:p>
        </p:txBody>
      </p:sp>
    </p:spTree>
    <p:extLst>
      <p:ext uri="{BB962C8B-B14F-4D97-AF65-F5344CB8AC3E}">
        <p14:creationId xmlns:p14="http://schemas.microsoft.com/office/powerpoint/2010/main" val="3126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97057"/>
              </p:ext>
            </p:extLst>
          </p:nvPr>
        </p:nvGraphicFramePr>
        <p:xfrm>
          <a:off x="3286116" y="1643050"/>
          <a:ext cx="2547154" cy="4572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98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IN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of Books</a:t>
                      </a:r>
                      <a:endParaRPr lang="en-IN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1957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2930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8452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1975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11257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13330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15890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20752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22382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26373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28234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30146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IN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35655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2016-</a:t>
                      </a:r>
                      <a:endParaRPr lang="en-IN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38125</a:t>
                      </a:r>
                      <a:endParaRPr lang="en-IN" sz="2000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Time Series Data of Acquisition of Books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684337"/>
              </p:ext>
            </p:extLst>
          </p:nvPr>
        </p:nvGraphicFramePr>
        <p:xfrm>
          <a:off x="1000100" y="1571612"/>
          <a:ext cx="7336659" cy="48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Year wise progress in Collection of Central Library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33107966"/>
              </p:ext>
            </p:extLst>
          </p:nvPr>
        </p:nvGraphicFramePr>
        <p:xfrm>
          <a:off x="1979712" y="2183477"/>
          <a:ext cx="5238328" cy="364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66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2439" y="908720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Usage Statistics of the Library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per day: 150</a:t>
            </a:r>
          </a:p>
          <a:p>
            <a:pPr marL="285750" marR="0" lvl="0" indent="-28575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Average attendance in the Library per day: 235 (Students - 223, Teachers - 10, Non-teaching staff - 2)</a:t>
            </a:r>
          </a:p>
          <a:p>
            <a:pPr marL="285750" marR="0" lvl="0" indent="-28575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Average No. of Books consulted in Reading Room per day: 75</a:t>
            </a:r>
          </a:p>
          <a:p>
            <a:pPr marL="285750" marR="0" lvl="0" indent="-28575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Pages visited and downloaded on the Online Database NLIST during 2017-2018 is 20,000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3816" y="605880"/>
            <a:ext cx="7452681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Future Plan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Digitization of old and rare books</a:t>
            </a:r>
          </a:p>
          <a:p>
            <a:pPr marL="285750" indent="-28575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sections for PG students and Research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cholars</a:t>
            </a:r>
          </a:p>
          <a:p>
            <a:pPr marL="285750" indent="-28575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E-Learning Laboratory</a:t>
            </a:r>
          </a:p>
          <a:p>
            <a:pPr marL="285750" indent="-28575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RFID in Library System</a:t>
            </a:r>
          </a:p>
          <a:p>
            <a:pPr marL="285750" indent="-28575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a environment friendly Green Library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Sushila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Mondal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Memorial</a:t>
            </a:r>
            <a:b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Central Library</a:t>
            </a:r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brief Profile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Raja Narendra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Lal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Khan women’s College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Midnapore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721 102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West Bengal</a:t>
            </a:r>
            <a:r>
              <a:rPr lang="en-US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44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08034"/>
              </p:ext>
            </p:extLst>
          </p:nvPr>
        </p:nvGraphicFramePr>
        <p:xfrm>
          <a:off x="571472" y="1428736"/>
          <a:ext cx="8286808" cy="3645408"/>
        </p:xfrm>
        <a:graphic>
          <a:graphicData uri="http://schemas.openxmlformats.org/drawingml/2006/table">
            <a:tbl>
              <a:tblPr/>
              <a:tblGrid>
                <a:gridCol w="170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Vrinda"/>
                        </a:rPr>
                        <a:t>President: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Vrinda"/>
                        </a:rPr>
                        <a:t>Dr.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Vrinda"/>
                        </a:rPr>
                        <a:t>Jayashree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Vrinda"/>
                        </a:rPr>
                        <a:t>Laha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Vrinda"/>
                        </a:rPr>
                        <a:t>, Principal, ex officio</a:t>
                      </a:r>
                      <a:endParaRPr lang="en-US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Vrinda"/>
                        </a:rPr>
                        <a:t>Convener: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Vrinda"/>
                        </a:rPr>
                        <a:t>Biswajit Adhikary, Librarian</a:t>
                      </a:r>
                      <a:endParaRPr lang="en-US" sz="260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Vrinda"/>
                        </a:rPr>
                        <a:t>Members: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latin typeface="Times New Roman"/>
                          <a:ea typeface="MS PGothic"/>
                          <a:cs typeface="Vrinda"/>
                        </a:rPr>
                        <a:t>All the internal members 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latin typeface="Times New Roman"/>
                          <a:ea typeface="MS PGothic"/>
                          <a:cs typeface="Vrinda"/>
                        </a:rPr>
                        <a:t>of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Times New Roman"/>
                          <a:ea typeface="MS PGothic"/>
                          <a:cs typeface="Vrinda"/>
                        </a:rPr>
                        <a:t>Governing 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latin typeface="Times New Roman"/>
                          <a:ea typeface="MS PGothic"/>
                          <a:cs typeface="Vrinda"/>
                        </a:rPr>
                        <a:t>Body</a:t>
                      </a:r>
                      <a:endParaRPr lang="en-US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chemeClr val="bg1"/>
                          </a:solidFill>
                          <a:latin typeface="Times New Roman"/>
                          <a:ea typeface="MS PGothic"/>
                          <a:cs typeface="Vrinda"/>
                        </a:rPr>
                        <a:t>All the HODs or their representatives</a:t>
                      </a:r>
                      <a:endParaRPr lang="en-US" sz="260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chemeClr val="bg1"/>
                          </a:solidFill>
                          <a:latin typeface="Times New Roman"/>
                          <a:ea typeface="MS PGothic"/>
                          <a:cs typeface="Vrinda"/>
                        </a:rPr>
                        <a:t>Students’ representative to the GB</a:t>
                      </a:r>
                      <a:endParaRPr lang="en-US" sz="260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chemeClr val="bg1"/>
                          </a:solidFill>
                          <a:latin typeface="Times New Roman"/>
                          <a:ea typeface="MS PGothic"/>
                          <a:cs typeface="Vrinda"/>
                        </a:rPr>
                        <a:t>Mintu Kumar Bose, Library Staff</a:t>
                      </a:r>
                      <a:endParaRPr lang="en-US" sz="260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>
                          <a:solidFill>
                            <a:schemeClr val="bg1"/>
                          </a:solidFill>
                          <a:latin typeface="Times New Roman"/>
                          <a:ea typeface="MS PGothic"/>
                          <a:cs typeface="Vrinda"/>
                        </a:rPr>
                        <a:t>Susanta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latin typeface="Times New Roman"/>
                          <a:ea typeface="MS PGothic"/>
                          <a:cs typeface="Vrinda"/>
                        </a:rPr>
                        <a:t> Kumar Roy, Library Staff</a:t>
                      </a:r>
                      <a:endParaRPr lang="en-US" sz="26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714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Library Committee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28662" y="1134231"/>
            <a:ext cx="75724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 Team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Biswajit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Adhikary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M.Sc.,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MLISc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Ph.D.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(Librarian)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Mintu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Kumar Bose, B.A.,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BLISc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(Library Clerk)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Susanta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Kumar Roy, B.Sc.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(Library Attendant)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Das, H.S.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(Casual Staff)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Upasana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Gurung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B.A.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(Casual Staff)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41268" y="2421032"/>
            <a:ext cx="722152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1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57" y="785812"/>
            <a:ext cx="8229600" cy="1143000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Central Library</a:t>
            </a:r>
            <a:r>
              <a:rPr lang="en-IN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history welcomes the future and heritage meets modernism</a:t>
            </a:r>
            <a:endParaRPr lang="en-I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Library4\Desktop\Library Photos\IMG_16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797" y="2289076"/>
            <a:ext cx="6480720" cy="396044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1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6057925" cy="4437399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00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Lay Out of the Central Library (Ground Floor)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5860"/>
            <a:ext cx="6072230" cy="471490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00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Lay Out of the Central Library (1st Floor)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528" y="764704"/>
            <a:ext cx="85689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Salient Features 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ully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automated Library System through </a:t>
            </a:r>
            <a:r>
              <a:rPr lang="en-US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Koha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Open Access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stack-room for Students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Large Reading Room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(288 m</a:t>
            </a:r>
            <a:r>
              <a:rPr lang="en-US" sz="2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classified stacks of books and journals.</a:t>
            </a:r>
            <a:endParaRPr lang="en-I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Very rich Reference Section and Periodical Section.</a:t>
            </a:r>
            <a:endParaRPr lang="en-I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Steady </a:t>
            </a: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Wi-Fi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connectivity inside the Library premises.</a:t>
            </a:r>
            <a:endParaRPr lang="en-I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Institutional Membership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the Central Library of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Vidyasagar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Digital Library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Institutional Repository.</a:t>
            </a:r>
            <a:endParaRPr lang="en-I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Weekly </a:t>
            </a: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Book-talk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other extension services.</a:t>
            </a:r>
            <a:endParaRPr lang="en-I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User orientation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 on regular basis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MOPAC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 Mobile Apps of the Library OPAC</a:t>
            </a:r>
            <a:endParaRPr lang="en-IN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87207" y="543710"/>
            <a:ext cx="3452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Library Resources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939"/>
              </p:ext>
            </p:extLst>
          </p:nvPr>
        </p:nvGraphicFramePr>
        <p:xfrm>
          <a:off x="457200" y="1828800"/>
          <a:ext cx="8229600" cy="3925824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57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Books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38,000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 &amp; Magazines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News Papers</a:t>
                      </a:r>
                      <a:endParaRPr lang="en-US" sz="28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 Bulletin</a:t>
                      </a:r>
                      <a:endParaRPr lang="en-US" sz="28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Bound Volume of Journal</a:t>
                      </a:r>
                      <a:endParaRPr lang="en-US" sz="28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600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Database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N-LIST (INFLIBNET)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E-books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 (OUP &amp; MGH)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14122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E-journals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(SAGE)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9424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6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usinessmarketingforonlineoffline.com/wp-content/uploads/2016/01/Blackboard-PowerPoint-Templat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15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685800"/>
            <a:ext cx="85689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Library Services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Lending Service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Bibliographic Search Service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(Web OPAC / MOPAC)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Service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E-books &amp;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E-journal Access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Library (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E-Books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Institutional Repository)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Inter-Library Loan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(Central Library, VU)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Services like Book Talk etc.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Orientation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741</Words>
  <Application>Microsoft Office PowerPoint</Application>
  <PresentationFormat>On-screen Show (4:3)</PresentationFormat>
  <Paragraphs>169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MS PGothic</vt:lpstr>
      <vt:lpstr>Arial</vt:lpstr>
      <vt:lpstr>Calibri</vt:lpstr>
      <vt:lpstr>David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 Dr. Sushila Mondal Memorial Central Library A brief Profile   Raja Narendra Lal Khan women’s College Midnapore – 721 102 West Bengal </vt:lpstr>
      <vt:lpstr>The Central Library  Where history welcomes the future and heritage meets modernism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Biswajit</dc:creator>
  <cp:lastModifiedBy>Library4</cp:lastModifiedBy>
  <cp:revision>92</cp:revision>
  <dcterms:created xsi:type="dcterms:W3CDTF">2016-08-20T16:20:43Z</dcterms:created>
  <dcterms:modified xsi:type="dcterms:W3CDTF">2018-09-06T09:26:04Z</dcterms:modified>
</cp:coreProperties>
</file>